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DF069-A890-433F-AB9B-D76C46FA4EE8}" type="datetimeFigureOut">
              <a:rPr lang="bg-BG" smtClean="0"/>
              <a:pPr/>
              <a:t>1.3.2017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67B12-6CB9-47FE-B382-6F84EF1CBA2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91101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704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1408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4506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16193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319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129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xmlns="" val="1031503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963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44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cademy.telerik.com/student-courses/quality-assurance/qa-and-test-automation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erner-mattner.com/en/berner-mattner-home/products/cte/index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Trees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Constrained Combinations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 smtClean="0"/>
              <a:t>Vera Pironska</a:t>
            </a:r>
            <a:endParaRPr lang="en-US" dirty="0"/>
          </a:p>
          <a:p>
            <a:endParaRPr lang="en-US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146" y="3276600"/>
            <a:ext cx="1621152" cy="1215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045272" y="235416"/>
            <a:ext cx="3053457" cy="19743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72000" y="4154057"/>
            <a:ext cx="3886200" cy="2139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11"/>
          <p:cNvSpPr>
            <a:spLocks noGrp="1"/>
          </p:cNvSpPr>
          <p:nvPr/>
        </p:nvSpPr>
        <p:spPr>
          <a:xfrm>
            <a:off x="457201" y="5630533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QA Engineer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/>
        </p:nvSpPr>
        <p:spPr>
          <a:xfrm>
            <a:off x="457200" y="6007068"/>
            <a:ext cx="347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 smtClean="0"/>
              <a:t>XAML Team 1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/>
        </p:nvSpPr>
        <p:spPr>
          <a:xfrm>
            <a:off x="3476283" y="6224899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Telerik QA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97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066800"/>
            <a:ext cx="5791200" cy="3124200"/>
          </a:xfrm>
        </p:spPr>
        <p:txBody>
          <a:bodyPr/>
          <a:lstStyle/>
          <a:p>
            <a:r>
              <a:rPr lang="en-US" dirty="0"/>
              <a:t>Constructing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Classification </a:t>
            </a:r>
            <a:br>
              <a:rPr lang="en-US" dirty="0" smtClean="0"/>
            </a:br>
            <a:r>
              <a:rPr lang="en-US" dirty="0" smtClean="0"/>
              <a:t>Trees 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Test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1100" y="4343400"/>
            <a:ext cx="3962400" cy="914400"/>
          </a:xfrm>
        </p:spPr>
        <p:txBody>
          <a:bodyPr/>
          <a:lstStyle/>
          <a:p>
            <a:r>
              <a:rPr lang="en-US" dirty="0" smtClean="0"/>
              <a:t>Main Steps </a:t>
            </a:r>
            <a:br>
              <a:rPr lang="en-US" dirty="0" smtClean="0"/>
            </a:br>
            <a:r>
              <a:rPr lang="en-US" dirty="0" smtClean="0"/>
              <a:t>of the Process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105400" y="1219200"/>
            <a:ext cx="3276600" cy="2955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744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Classification Tree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06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This is a simple example of a classification tree for an Adaptive cruise control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2" descr="C:\Users\ogeorgiev\Desktop\exampl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71920" y="2507343"/>
            <a:ext cx="8200160" cy="3664857"/>
          </a:xfrm>
          <a:prstGeom prst="roundRect">
            <a:avLst>
              <a:gd name="adj" fmla="val 6766"/>
            </a:avLst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151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Identifying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aspects of interest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first activity performed </a:t>
            </a:r>
            <a:r>
              <a:rPr lang="en-US" dirty="0" smtClean="0"/>
              <a:t>for each testing problem when applying the technique of classification trees testing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Represent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collection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things</a:t>
            </a:r>
            <a:r>
              <a:rPr lang="en-US" dirty="0" smtClean="0"/>
              <a:t>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supposed to interact</a:t>
            </a:r>
            <a:r>
              <a:rPr lang="en-US" dirty="0" smtClean="0"/>
              <a:t> in some interesting way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Things, 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combinations</a:t>
            </a:r>
            <a:r>
              <a:rPr lang="en-US" dirty="0" smtClean="0"/>
              <a:t> the tester wants to test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171" name="Picture 3" descr="C:\PROJECTS\QA-Academy\LOCAL_FILES\Oleg_IMAGES_Archive\Abstract\bulbstandout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248400" y="5131299"/>
            <a:ext cx="1806777" cy="134719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234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Identifying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classifications </a:t>
            </a:r>
            <a:r>
              <a:rPr lang="en-US" dirty="0" smtClean="0"/>
              <a:t>within the areas of interest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things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supposed to interact with each 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some </a:t>
            </a:r>
            <a:r>
              <a:rPr lang="en-US" dirty="0" smtClean="0"/>
              <a:t>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subclassifications</a:t>
            </a:r>
            <a:r>
              <a:rPr lang="en-US" dirty="0" smtClean="0"/>
              <a:t> </a:t>
            </a:r>
            <a:r>
              <a:rPr lang="en-US" dirty="0"/>
              <a:t>for one or more </a:t>
            </a:r>
            <a:r>
              <a:rPr lang="en-US" dirty="0" smtClean="0"/>
              <a:t>classifications will be identified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size, color, 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194" name="Picture 2" descr="C:\PROJECTS\QA-Academy\LOCAL_FILES\Oleg_IMAGES_Archive\Abstract\loading-interfac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538097" y="4267200"/>
            <a:ext cx="2080397" cy="2033588"/>
          </a:xfrm>
          <a:prstGeom prst="ellipse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801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dirty="0" smtClean="0"/>
              <a:t> have to be identified for each classification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Performed by using standard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equivalence partitioning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boundary value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analysis</a:t>
            </a:r>
          </a:p>
          <a:p>
            <a:pPr>
              <a:lnSpc>
                <a:spcPct val="100000"/>
              </a:lnSpc>
            </a:pPr>
            <a:r>
              <a:rPr lang="en-US" dirty="0"/>
              <a:t>Classifications identification can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recursively applied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246695" y="4191000"/>
            <a:ext cx="2830505" cy="22002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29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ogeorgiev\Desktop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49543" y="1859490"/>
            <a:ext cx="7844914" cy="39624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CCFF33"/>
                </a:solidFill>
              </a:rPr>
              <a:t>Aspects of Interest, Classifications, Classes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343400" y="1609119"/>
            <a:ext cx="2590800" cy="527804"/>
          </a:xfrm>
          <a:prstGeom prst="wedgeRoundRectCallout">
            <a:avLst>
              <a:gd name="adj1" fmla="val -49406"/>
              <a:gd name="adj2" fmla="val 88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Aspect of interest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705600" y="2259071"/>
            <a:ext cx="2057400" cy="527804"/>
          </a:xfrm>
          <a:prstGeom prst="wedgeRoundRectCallout">
            <a:avLst>
              <a:gd name="adj1" fmla="val -49406"/>
              <a:gd name="adj2" fmla="val 88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Classification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81743" y="3962400"/>
            <a:ext cx="1251857" cy="527804"/>
          </a:xfrm>
          <a:prstGeom prst="wedgeRoundRectCallout">
            <a:avLst>
              <a:gd name="adj1" fmla="val 50280"/>
              <a:gd name="adj2" fmla="val -96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classes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14243" y="4038600"/>
            <a:ext cx="2057400" cy="1379101"/>
          </a:xfrm>
          <a:prstGeom prst="wedgeRoundRectCallout">
            <a:avLst>
              <a:gd name="adj1" fmla="val -100199"/>
              <a:gd name="adj2" fmla="val -3696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Another classification level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28800" y="5029200"/>
            <a:ext cx="2057400" cy="936924"/>
          </a:xfrm>
          <a:prstGeom prst="wedgeRoundRectCallout">
            <a:avLst>
              <a:gd name="adj1" fmla="val 86750"/>
              <a:gd name="adj2" fmla="val -5485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Another class level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14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Defining the Combination Rules 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order to derive test cases we need to define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rules for combining the classifications </a:t>
            </a:r>
            <a:r>
              <a:rPr lang="en-US" dirty="0" smtClean="0"/>
              <a:t>in a tree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 smtClean="0"/>
              <a:t>we want </a:t>
            </a:r>
            <a:r>
              <a:rPr lang="en-US" dirty="0"/>
              <a:t>pairs of all factors?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Triples </a:t>
            </a:r>
            <a:r>
              <a:rPr lang="en-US" dirty="0"/>
              <a:t>of some factors?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there exclusions, i.e., classes that can't combine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720716" cy="2009775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349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Once the combination rules are defined – test cases can be generated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can </a:t>
            </a:r>
            <a:r>
              <a:rPr lang="en-US" dirty="0" smtClean="0"/>
              <a:t>be defined </a:t>
            </a:r>
            <a:r>
              <a:rPr lang="en-US" dirty="0"/>
              <a:t>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combining classes from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"leaf" is selected for each base classification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Classes </a:t>
            </a:r>
            <a:r>
              <a:rPr lang="en-US" dirty="0"/>
              <a:t>that belong to the same classification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By definition classes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disjunctive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4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Separating Specification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Classification Tree specifies test cases, but 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does not specify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Implementation </a:t>
            </a:r>
            <a:r>
              <a:rPr lang="en-US" dirty="0" smtClean="0"/>
              <a:t>of </a:t>
            </a:r>
            <a:r>
              <a:rPr lang="en-US" dirty="0"/>
              <a:t>a test case specification into concrete test data is </a:t>
            </a:r>
            <a:r>
              <a:rPr lang="en-US" dirty="0" smtClean="0"/>
              <a:t>a separate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1266" name="Picture 2" descr="C:\PROJECTS\QA-Academy\LOCAL_FILES\Oleg_IMAGES_Archive\Abstract\work.6981017.1.flat,550x550,075,f.recurring-dre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601389" y="3694730"/>
            <a:ext cx="3941222" cy="2629870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080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2814782"/>
            <a:ext cx="8305800" cy="2362200"/>
          </a:xfrm>
        </p:spPr>
        <p:txBody>
          <a:bodyPr/>
          <a:lstStyle/>
          <a:p>
            <a:r>
              <a:rPr lang="en-US" dirty="0" smtClean="0"/>
              <a:t>Creating a</a:t>
            </a:r>
            <a:r>
              <a:rPr lang="en-US" dirty="0"/>
              <a:t> </a:t>
            </a:r>
            <a:r>
              <a:rPr lang="en-US" dirty="0" smtClean="0"/>
              <a:t>Classification Tree </a:t>
            </a:r>
            <a:br>
              <a:rPr lang="en-US" dirty="0" smtClean="0"/>
            </a:br>
            <a:r>
              <a:rPr lang="en-US" dirty="0" smtClean="0"/>
              <a:t>for a </a:t>
            </a:r>
            <a:br>
              <a:rPr lang="en-US" dirty="0" smtClean="0"/>
            </a:br>
            <a:r>
              <a:rPr lang="en-US" dirty="0" err="1" smtClean="0"/>
              <a:t>GridView</a:t>
            </a:r>
            <a:r>
              <a:rPr lang="en-US" dirty="0" smtClean="0"/>
              <a:t> Selection Properties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6600" y="5791200"/>
            <a:ext cx="2590800" cy="569120"/>
          </a:xfrm>
        </p:spPr>
        <p:txBody>
          <a:bodyPr/>
          <a:lstStyle/>
          <a:p>
            <a:r>
              <a:rPr lang="en-US" sz="3200" dirty="0" smtClean="0"/>
              <a:t>Demo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30" y="489528"/>
            <a:ext cx="3529340" cy="1870611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63672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Classification Trees Testing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Constructing Classification Trees and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Tool Support</a:t>
            </a:r>
          </a:p>
          <a:p>
            <a:pPr marL="623888" lvl="1" indent="-276225">
              <a:lnSpc>
                <a:spcPct val="100000"/>
              </a:lnSpc>
            </a:pPr>
            <a:r>
              <a:rPr lang="en-US" dirty="0"/>
              <a:t>CTE XL - Graphical Editor For Classification Trees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Some </a:t>
            </a:r>
            <a:r>
              <a:rPr lang="en-US" dirty="0"/>
              <a:t>Useful </a:t>
            </a:r>
            <a:r>
              <a:rPr lang="en-US" dirty="0" smtClean="0"/>
              <a:t>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6" name="Picture 2" descr="C:\PROJECTS\QA-Academy\LOCAL_FILES\Oleg_IMAGES_Archive\FREQUENTLY USED\CONTENT Slide\Untitle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58000" y="5123542"/>
            <a:ext cx="1849711" cy="1430443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844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7800" y="1909762"/>
            <a:ext cx="3429000" cy="1447800"/>
          </a:xfrm>
        </p:spPr>
        <p:txBody>
          <a:bodyPr/>
          <a:lstStyle/>
          <a:p>
            <a:r>
              <a:rPr lang="en-US" dirty="0" smtClean="0"/>
              <a:t>Tool </a:t>
            </a:r>
            <a:br>
              <a:rPr lang="en-US" dirty="0" smtClean="0"/>
            </a:b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0200" y="4191000"/>
            <a:ext cx="3276600" cy="807245"/>
          </a:xfrm>
        </p:spPr>
        <p:txBody>
          <a:bodyPr/>
          <a:lstStyle/>
          <a:p>
            <a:r>
              <a:rPr lang="en-US" dirty="0" smtClean="0"/>
              <a:t>For Classification </a:t>
            </a:r>
            <a:br>
              <a:rPr lang="en-US" dirty="0" smtClean="0"/>
            </a:br>
            <a:r>
              <a:rPr lang="en-US" dirty="0" smtClean="0"/>
              <a:t>Trees Testing</a:t>
            </a:r>
            <a:endParaRPr 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7200" y="1162050"/>
            <a:ext cx="4667250" cy="4391025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69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Usually </a:t>
            </a:r>
            <a:r>
              <a:rPr lang="en-US" dirty="0" smtClean="0"/>
              <a:t>classification trees and test </a:t>
            </a:r>
            <a:r>
              <a:rPr lang="en-US" dirty="0"/>
              <a:t>cases are generated using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special 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Supports </a:t>
            </a:r>
            <a:r>
              <a:rPr lang="en-US" dirty="0"/>
              <a:t>drawing the classification </a:t>
            </a:r>
            <a:r>
              <a:rPr lang="en-US" dirty="0" smtClean="0"/>
              <a:t>trees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automatic generation of test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3076" name="Picture 4" descr="http://www.cimisa-mecanizados.com/img/all/productos/longitudinal/galeria_alta_hps/linea_corte_longitudinal_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14400" y="3929743"/>
            <a:ext cx="3253355" cy="2438400"/>
          </a:xfrm>
          <a:prstGeom prst="roundRect">
            <a:avLst>
              <a:gd name="adj" fmla="val 10318"/>
            </a:avLst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832981"/>
            <a:ext cx="3048000" cy="2506133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8054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7924800" cy="990600"/>
          </a:xfrm>
        </p:spPr>
        <p:txBody>
          <a:bodyPr/>
          <a:lstStyle/>
          <a:p>
            <a:r>
              <a:rPr lang="en-US" dirty="0"/>
              <a:t>CTE </a:t>
            </a:r>
            <a:r>
              <a:rPr lang="en-US" dirty="0" smtClean="0"/>
              <a:t>XL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524000"/>
            <a:ext cx="7924800" cy="569120"/>
          </a:xfrm>
        </p:spPr>
        <p:txBody>
          <a:bodyPr/>
          <a:lstStyle/>
          <a:p>
            <a:r>
              <a:rPr lang="en-US" dirty="0"/>
              <a:t>Graphical Editor For Classification Trees</a:t>
            </a:r>
          </a:p>
        </p:txBody>
      </p:sp>
      <p:pic>
        <p:nvPicPr>
          <p:cNvPr id="4" name="Picture 2" descr="C:\Users\ogeorgiev\Desktop\CTE_X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730829" y="2242457"/>
            <a:ext cx="5682343" cy="4081844"/>
          </a:xfrm>
          <a:prstGeom prst="roundRect">
            <a:avLst>
              <a:gd name="adj" fmla="val 3155"/>
            </a:avLst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493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CTE XL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CTE </a:t>
            </a:r>
            <a:r>
              <a:rPr lang="en-US" dirty="0"/>
              <a:t>XL is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graphical editor for classification trees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free</a:t>
            </a:r>
            <a:r>
              <a:rPr lang="en-US" dirty="0" smtClean="0"/>
              <a:t> and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 smtClean="0"/>
              <a:t> version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Source: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hlinkClick r:id="rId2"/>
              </a:rPr>
              <a:t>http://www.berner-mattner.com/en/berner-mattner-home/products/cte/index.html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837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CTE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CTE XL supports the following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Drawing and editing classification trees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Adding description and commentaries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Adding, repositioning trees, storing in libraries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Automated </a:t>
            </a:r>
            <a:r>
              <a:rPr lang="en-US" dirty="0"/>
              <a:t>test case </a:t>
            </a:r>
            <a:r>
              <a:rPr lang="en-US" dirty="0" smtClean="0"/>
              <a:t>generation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ser-defined dependency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ntegration </a:t>
            </a:r>
            <a:r>
              <a:rPr lang="en-US" dirty="0"/>
              <a:t>of requirement </a:t>
            </a:r>
            <a:r>
              <a:rPr lang="en-US" dirty="0" smtClean="0"/>
              <a:t>and test </a:t>
            </a:r>
            <a:r>
              <a:rPr lang="en-US" dirty="0"/>
              <a:t>management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2290" name="Picture 2" descr="C:\PROJECTS\QA-Academy\LOCAL_FILES\Oleg_IMAGES_Archive\Abstract\abstrac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829300" y="4276367"/>
            <a:ext cx="3314700" cy="2581634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2383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Test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Minimal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</a:t>
            </a:r>
            <a:r>
              <a:rPr lang="en-US" dirty="0"/>
              <a:t>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classification </a:t>
            </a:r>
            <a:r>
              <a:rPr lang="en-US" dirty="0"/>
              <a:t>at </a:t>
            </a:r>
            <a:r>
              <a:rPr lang="en-US" dirty="0" smtClean="0"/>
              <a:t>least once </a:t>
            </a:r>
            <a:r>
              <a:rPr lang="en-US" dirty="0"/>
              <a:t>in a test </a:t>
            </a:r>
            <a:r>
              <a:rPr lang="en-US" dirty="0" smtClean="0"/>
              <a:t>case</a:t>
            </a:r>
          </a:p>
          <a:p>
            <a:pPr>
              <a:lnSpc>
                <a:spcPct val="100000"/>
              </a:lnSpc>
            </a:pPr>
            <a:r>
              <a:rPr lang="en-US" dirty="0"/>
              <a:t>Pairwise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pair </a:t>
            </a:r>
            <a:r>
              <a:rPr lang="en-US" dirty="0"/>
              <a:t>from disjunctive </a:t>
            </a:r>
            <a:r>
              <a:rPr lang="en-US" dirty="0" smtClean="0"/>
              <a:t>classifications at </a:t>
            </a:r>
            <a:r>
              <a:rPr lang="en-US" dirty="0"/>
              <a:t>least once in a test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1392188" cy="1812471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038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Test </a:t>
            </a:r>
            <a:r>
              <a:rPr lang="en-US" dirty="0" smtClean="0"/>
              <a:t>Generation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Threewise combination (“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triple-wise</a:t>
            </a:r>
            <a:r>
              <a:rPr lang="en-US" dirty="0"/>
              <a:t>”)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a </a:t>
            </a:r>
            <a:r>
              <a:rPr lang="en-US" dirty="0"/>
              <a:t>test suite 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triple </a:t>
            </a:r>
            <a:r>
              <a:rPr lang="en-US" dirty="0"/>
              <a:t>of </a:t>
            </a:r>
            <a:r>
              <a:rPr lang="en-US" dirty="0" smtClean="0"/>
              <a:t>classes from </a:t>
            </a:r>
            <a:r>
              <a:rPr lang="en-US" dirty="0"/>
              <a:t>disjunctive classifications at least </a:t>
            </a:r>
            <a:r>
              <a:rPr lang="en-US" dirty="0" smtClean="0"/>
              <a:t>once in </a:t>
            </a:r>
            <a:r>
              <a:rPr lang="en-US" dirty="0"/>
              <a:t>a test </a:t>
            </a:r>
            <a:r>
              <a:rPr lang="en-US" dirty="0" smtClean="0"/>
              <a:t>case</a:t>
            </a:r>
          </a:p>
          <a:p>
            <a:pPr>
              <a:lnSpc>
                <a:spcPct val="100000"/>
              </a:lnSpc>
            </a:pPr>
            <a:r>
              <a:rPr lang="en-US" dirty="0"/>
              <a:t>Complete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possible combination</a:t>
            </a:r>
            <a:r>
              <a:rPr lang="en-US" dirty="0"/>
              <a:t> of classes </a:t>
            </a:r>
            <a:r>
              <a:rPr lang="en-US" dirty="0" smtClean="0"/>
              <a:t>from disjunctive </a:t>
            </a:r>
            <a:r>
              <a:rPr lang="en-US" dirty="0"/>
              <a:t>classification in a test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1905000" cy="1408679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7147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objective of the Classification Tree Method is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determine a sufficient but minimum number </a:t>
            </a:r>
            <a:r>
              <a:rPr lang="en-US" dirty="0" smtClean="0"/>
              <a:t>of test </a:t>
            </a:r>
            <a:r>
              <a:rPr lang="en-US" dirty="0"/>
              <a:t>case </a:t>
            </a:r>
            <a:r>
              <a:rPr lang="en-US" dirty="0" smtClean="0"/>
              <a:t>specifications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designed specifications reduce the number of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248400" y="4038600"/>
            <a:ext cx="2247900" cy="22479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1708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Some Useful Tips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569120"/>
          </a:xfrm>
        </p:spPr>
        <p:txBody>
          <a:bodyPr/>
          <a:lstStyle/>
          <a:p>
            <a:r>
              <a:rPr lang="en-US" dirty="0" smtClean="0"/>
              <a:t>Good Practices for Using CT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081338" y="3657600"/>
            <a:ext cx="2981325" cy="26193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38200" y="3086100"/>
            <a:ext cx="1826534" cy="3733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571673" y="3086100"/>
            <a:ext cx="1826534" cy="3733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162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your trees become too large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reak </a:t>
            </a:r>
            <a:r>
              <a:rPr lang="en-US" dirty="0"/>
              <a:t>it down with references to the higher level </a:t>
            </a:r>
            <a:r>
              <a:rPr lang="en-US" dirty="0" smtClean="0"/>
              <a:t>tree (folding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Start </a:t>
            </a:r>
            <a:r>
              <a:rPr lang="en-US" dirty="0"/>
              <a:t>off small (high level)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Give </a:t>
            </a:r>
            <a:r>
              <a:rPr lang="en-US" dirty="0"/>
              <a:t>yourself time to apply the technique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4600" y="4419600"/>
            <a:ext cx="1977889" cy="19621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55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1524001"/>
          </a:xfrm>
        </p:spPr>
        <p:txBody>
          <a:bodyPr/>
          <a:lstStyle/>
          <a:p>
            <a:r>
              <a:rPr lang="en-US" dirty="0" smtClean="0"/>
              <a:t>What Is Classification Trees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67000"/>
            <a:ext cx="7924800" cy="569120"/>
          </a:xfrm>
        </p:spPr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08794" y="3581400"/>
            <a:ext cx="8126413" cy="2640012"/>
          </a:xfrm>
          <a:prstGeom prst="roundRect">
            <a:avLst>
              <a:gd name="adj" fmla="val 8970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634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Trees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03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classification tree for </a:t>
            </a:r>
            <a:r>
              <a:rPr lang="en-US" dirty="0" smtClean="0"/>
              <a:t>a life insurance program that calculates insurance premiums based on the following factors: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smoking</a:t>
            </a:r>
            <a:r>
              <a:rPr lang="en-US" dirty="0" smtClean="0"/>
              <a:t>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Is the client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disabled</a:t>
            </a:r>
            <a:r>
              <a:rPr lang="en-US" dirty="0" smtClean="0"/>
              <a:t>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diagnosed</a:t>
            </a:r>
            <a:r>
              <a:rPr lang="en-US" dirty="0" smtClean="0"/>
              <a:t> with life threatening disease (yes / no)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6324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Continues 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66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hospitalized</a:t>
            </a:r>
            <a:r>
              <a:rPr lang="en-US" dirty="0" smtClean="0"/>
              <a:t> in the past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BMI</a:t>
            </a:r>
            <a:r>
              <a:rPr lang="en-US" dirty="0" smtClean="0"/>
              <a:t> (Body-Mass Index) (&lt;17 / 18-33 / 34-36 / 37-39 / &gt;39)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Age</a:t>
            </a:r>
            <a:r>
              <a:rPr lang="en-US" dirty="0" smtClean="0"/>
              <a:t> (18-39 / 40-59 / &gt;59)</a:t>
            </a:r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Wingdings 2" pitchFamily="18" charset="2"/>
              <a:buChar char=""/>
              <a:tabLst>
                <a:tab pos="406400" algn="l"/>
              </a:tabLst>
            </a:pPr>
            <a:r>
              <a:rPr lang="en-US" dirty="0" smtClean="0"/>
              <a:t>Derive test cases by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</a:t>
            </a:r>
            <a:r>
              <a:rPr lang="en-US" dirty="0"/>
              <a:t>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classification </a:t>
            </a:r>
            <a:r>
              <a:rPr lang="en-US" dirty="0"/>
              <a:t>at least once in a test case</a:t>
            </a:r>
          </a:p>
          <a:p>
            <a:pPr marL="0" indent="0">
              <a:lnSpc>
                <a:spcPct val="100000"/>
              </a:lnSpc>
              <a:buSzPct val="100000"/>
              <a:buNone/>
              <a:tabLst>
                <a:tab pos="406400" algn="l"/>
              </a:tabLs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2437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 smtClean="0"/>
              <a:t>Derive test cases for all pairs from the example bellow</a:t>
            </a:r>
            <a:r>
              <a:rPr lang="en-US" sz="2800" dirty="0" smtClean="0"/>
              <a:t>: </a:t>
            </a:r>
          </a:p>
          <a:p>
            <a:pPr marL="0" indent="0">
              <a:lnSpc>
                <a:spcPct val="100000"/>
              </a:lnSpc>
              <a:buSzPct val="100000"/>
              <a:buNone/>
              <a:tabLst>
                <a:tab pos="406400" algn="l"/>
              </a:tabLst>
            </a:pPr>
            <a:r>
              <a:rPr lang="en-US" sz="2800" dirty="0" smtClean="0"/>
              <a:t>	Suppose </a:t>
            </a:r>
            <a:r>
              <a:rPr lang="en-US" sz="2800" dirty="0"/>
              <a:t>you need to test compatibility of various </a:t>
            </a:r>
            <a:r>
              <a:rPr lang="en-US" sz="2800" dirty="0" smtClean="0"/>
              <a:t>	kiosk </a:t>
            </a:r>
            <a:r>
              <a:rPr lang="en-US" sz="2800" dirty="0"/>
              <a:t>configurations based on three major factors, </a:t>
            </a:r>
            <a:r>
              <a:rPr lang="en-US" sz="2800" dirty="0" smtClean="0"/>
              <a:t>	each </a:t>
            </a:r>
            <a:r>
              <a:rPr lang="en-US" sz="2800" dirty="0"/>
              <a:t>set to one of the options shown: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System</a:t>
            </a:r>
            <a:r>
              <a:rPr lang="en-US" sz="2600" dirty="0"/>
              <a:t>: Windows XP or Linux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sz="2600" dirty="0"/>
              <a:t>: Internet Explorer (Windows only), Netscape, or Opera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Connection</a:t>
            </a:r>
            <a:r>
              <a:rPr lang="en-US" sz="2600" dirty="0"/>
              <a:t>: DSL, dial-up, or cable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5699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Constrained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some cases separate factors in a system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ertain </a:t>
            </a:r>
            <a:r>
              <a:rPr lang="en-US" dirty="0"/>
              <a:t>options for one factor </a:t>
            </a:r>
            <a:r>
              <a:rPr lang="en-US" dirty="0" smtClean="0"/>
              <a:t>won't coexist </a:t>
            </a:r>
            <a:r>
              <a:rPr lang="en-US" dirty="0"/>
              <a:t>with certain options for another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800601" y="3479800"/>
            <a:ext cx="3352800" cy="2656373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616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Tree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Classification Tree Method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black-box</a:t>
            </a:r>
            <a:r>
              <a:rPr lang="en-US" dirty="0"/>
              <a:t> test design </a:t>
            </a:r>
            <a:r>
              <a:rPr lang="en-US" dirty="0" smtClean="0"/>
              <a:t>technique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are designed to </a:t>
            </a:r>
            <a:r>
              <a:rPr lang="en-US" dirty="0" smtClean="0"/>
              <a:t>execute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representatives </a:t>
            </a:r>
            <a:r>
              <a:rPr lang="en-US" dirty="0"/>
              <a:t>of </a:t>
            </a:r>
            <a:r>
              <a:rPr lang="en-US" dirty="0" smtClean="0"/>
              <a:t>input and/or </a:t>
            </a:r>
            <a:r>
              <a:rPr lang="en-US" dirty="0"/>
              <a:t>output </a:t>
            </a:r>
            <a:r>
              <a:rPr lang="en-US" dirty="0" smtClean="0"/>
              <a:t>domains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Test cases are described by means of a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tree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Based on the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functional specification </a:t>
            </a:r>
            <a:r>
              <a:rPr lang="en-US" noProof="1"/>
              <a:t>of the test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338233" y="990600"/>
            <a:ext cx="1376107" cy="1600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96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Classification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762000"/>
          </a:xfrm>
        </p:spPr>
        <p:txBody>
          <a:bodyPr/>
          <a:lstStyle/>
          <a:p>
            <a:r>
              <a:rPr lang="en-US" dirty="0" smtClean="0"/>
              <a:t>Classification tree: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0571" y="1752600"/>
            <a:ext cx="79248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A tree showing equivalence partitions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hierarchically 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ordered</a:t>
            </a:r>
            <a:r>
              <a:rPr lang="en-US" sz="3200" noProof="1" smtClean="0">
                <a:cs typeface="Consolas" pitchFamily="49" charset="0"/>
              </a:rPr>
              <a:t>.</a:t>
            </a:r>
          </a:p>
          <a:p>
            <a:pPr marL="0" lvl="1" indent="0" algn="ctr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U</a:t>
            </a:r>
            <a:r>
              <a:rPr lang="en-US" sz="3200" noProof="1" smtClean="0">
                <a:cs typeface="Consolas" pitchFamily="49" charset="0"/>
              </a:rPr>
              <a:t>sed to design </a:t>
            </a:r>
            <a:r>
              <a:rPr lang="en-US" sz="3200" noProof="1">
                <a:cs typeface="Consolas" pitchFamily="49" charset="0"/>
              </a:rPr>
              <a:t>test cases in the classification tree </a:t>
            </a:r>
            <a:r>
              <a:rPr lang="en-US" sz="3200" noProof="1" smtClean="0">
                <a:cs typeface="Consolas" pitchFamily="49" charset="0"/>
              </a:rPr>
              <a:t>method.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pic>
        <p:nvPicPr>
          <p:cNvPr id="8197" name="Picture 5" descr="C:\Users\ogeorgiev\Desktop\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06284" y="4191000"/>
            <a:ext cx="7331433" cy="2286000"/>
          </a:xfrm>
          <a:prstGeom prst="roundRect">
            <a:avLst>
              <a:gd name="adj" fmla="val 13889"/>
            </a:avLst>
          </a:prstGeom>
          <a:noFill/>
          <a:effectLst>
            <a:glow rad="101600">
              <a:schemeClr val="tx1">
                <a:alpha val="6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996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When Do </a:t>
            </a:r>
            <a:r>
              <a:rPr lang="en-US" dirty="0"/>
              <a:t>W</a:t>
            </a:r>
            <a:r>
              <a:rPr lang="en-US" dirty="0" smtClean="0"/>
              <a:t>e Use </a:t>
            </a:r>
            <a:br>
              <a:rPr lang="en-US" dirty="0" smtClean="0"/>
            </a:br>
            <a:r>
              <a:rPr lang="en-US" dirty="0" smtClean="0"/>
              <a:t>Classification Trees?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lassification </a:t>
            </a:r>
            <a:r>
              <a:rPr lang="en-US" dirty="0"/>
              <a:t>trees are </a:t>
            </a:r>
            <a:r>
              <a:rPr lang="en-US" dirty="0" smtClean="0"/>
              <a:t>used as a </a:t>
            </a:r>
            <a:r>
              <a:rPr lang="en-US" dirty="0"/>
              <a:t>way to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constrained combinations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also allow us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some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 more heavily than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83100" y="3429000"/>
            <a:ext cx="3657600" cy="273966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082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Advantages of Classification Trees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 smtClean="0"/>
              <a:t>elp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easy generating </a:t>
            </a:r>
            <a:r>
              <a:rPr lang="en-US" dirty="0"/>
              <a:t>and maintaining test </a:t>
            </a:r>
            <a:r>
              <a:rPr lang="en-US" dirty="0" smtClean="0"/>
              <a:t>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Classification </a:t>
            </a:r>
            <a:r>
              <a:rPr lang="en-US" dirty="0"/>
              <a:t>trees can provide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precise information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about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They help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543800" y="3581400"/>
            <a:ext cx="1371600" cy="1314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374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Benefits &amp; </a:t>
            </a:r>
            <a:r>
              <a:rPr lang="en-US" sz="3600" dirty="0" smtClean="0"/>
              <a:t>Rewards From Using </a:t>
            </a:r>
            <a:r>
              <a:rPr lang="en-US" sz="3600" dirty="0"/>
              <a:t>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  <a:r>
              <a:rPr lang="en-US" dirty="0" smtClean="0"/>
              <a:t> </a:t>
            </a:r>
            <a:r>
              <a:rPr lang="en-US" dirty="0"/>
              <a:t>of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asier </a:t>
            </a:r>
            <a:r>
              <a:rPr lang="en-US" dirty="0"/>
              <a:t>&amp; more cost effective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Visibility</a:t>
            </a:r>
            <a:r>
              <a:rPr lang="en-US" dirty="0" smtClean="0"/>
              <a:t> </a:t>
            </a:r>
            <a:r>
              <a:rPr lang="en-US" dirty="0"/>
              <a:t>of testing scope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new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egression </a:t>
            </a:r>
            <a:r>
              <a:rPr lang="en-US" dirty="0"/>
              <a:t>testing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buy-in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</a:t>
            </a:r>
            <a:r>
              <a:rPr lang="en-US" dirty="0" smtClean="0"/>
              <a:t>reat </a:t>
            </a:r>
            <a:r>
              <a:rPr lang="en-US" dirty="0"/>
              <a:t>visual for gaining acceptance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Exports</a:t>
            </a:r>
            <a:r>
              <a:rPr lang="en-US" dirty="0" smtClean="0"/>
              <a:t> </a:t>
            </a:r>
            <a:r>
              <a:rPr lang="en-US" dirty="0"/>
              <a:t>to other </a:t>
            </a:r>
            <a:r>
              <a:rPr lang="en-US" dirty="0" smtClean="0"/>
              <a:t>testing techniques and </a:t>
            </a:r>
            <a:r>
              <a:rPr lang="en-US" dirty="0"/>
              <a:t>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514600" cy="30782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196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173</TotalTime>
  <Words>972</Words>
  <Application>Microsoft Office PowerPoint</Application>
  <PresentationFormat>On-screen Show (4:3)</PresentationFormat>
  <Paragraphs>182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Telerik Academy Theme</vt:lpstr>
      <vt:lpstr>Classification Trees Testing</vt:lpstr>
      <vt:lpstr>Table of Contents</vt:lpstr>
      <vt:lpstr>What Is Classification Trees Testing</vt:lpstr>
      <vt:lpstr>Constrained Options</vt:lpstr>
      <vt:lpstr>Classification Tree Method</vt:lpstr>
      <vt:lpstr>What Is a Classification Tree?</vt:lpstr>
      <vt:lpstr>When Do We Use  Classification Trees?</vt:lpstr>
      <vt:lpstr>Advantages of Classification Trees</vt:lpstr>
      <vt:lpstr>Benefits &amp; Rewards From Using CT</vt:lpstr>
      <vt:lpstr>Constructing  Classification  Trees  and  Test Cases</vt:lpstr>
      <vt:lpstr>A Classification Tree Example</vt:lpstr>
      <vt:lpstr>Aspects of Interest</vt:lpstr>
      <vt:lpstr>Identifying Classifications</vt:lpstr>
      <vt:lpstr>Identifying Classes</vt:lpstr>
      <vt:lpstr>Aspects of Interest, Classifications, Classes - Example</vt:lpstr>
      <vt:lpstr>Defining the Combination Rules </vt:lpstr>
      <vt:lpstr>Generating Test Cases</vt:lpstr>
      <vt:lpstr>Separating Specification  From Data</vt:lpstr>
      <vt:lpstr>Creating a Classification Tree  for a  GridView Selection Properties</vt:lpstr>
      <vt:lpstr>Tool  Support</vt:lpstr>
      <vt:lpstr>Tool Support</vt:lpstr>
      <vt:lpstr>CTE XL</vt:lpstr>
      <vt:lpstr>CTE XL</vt:lpstr>
      <vt:lpstr>Features of CTE</vt:lpstr>
      <vt:lpstr>Models Of Test Generation</vt:lpstr>
      <vt:lpstr>Models Of Test Generation (2)</vt:lpstr>
      <vt:lpstr>Test Coverage</vt:lpstr>
      <vt:lpstr>Some Useful Tips</vt:lpstr>
      <vt:lpstr>Some Useful Tips</vt:lpstr>
      <vt:lpstr>Classification Trees Testing</vt:lpstr>
      <vt:lpstr>Exercises</vt:lpstr>
      <vt:lpstr>Exercises (2)</vt:lpstr>
      <vt:lpstr>Exercises (3)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Trees Testing</dc:title>
  <dc:creator>Asya Georgieva</dc:creator>
  <cp:lastModifiedBy>Harshita</cp:lastModifiedBy>
  <cp:revision>2</cp:revision>
  <dcterms:created xsi:type="dcterms:W3CDTF">2013-07-02T15:53:03Z</dcterms:created>
  <dcterms:modified xsi:type="dcterms:W3CDTF">2017-03-01T08:18:05Z</dcterms:modified>
</cp:coreProperties>
</file>